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857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68441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2649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35817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544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09390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632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841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19408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50596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34418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F30524-1DA7-4C38-B2D0-B796E633D699}" type="datetimeFigureOut">
              <a:rPr lang="de-DE" smtClean="0"/>
              <a:t>21.01.2025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CE19CD-7026-43BA-A053-660FC7504B3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07894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754617" y="-1364537"/>
            <a:ext cx="6407416" cy="976769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204754" y="531223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Holzwerkstatt</a:t>
            </a:r>
            <a:endParaRPr lang="de-DE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3204753" y="743977"/>
            <a:ext cx="3370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Holzbearbeitung, Entstehung von Holzstäuben</a:t>
            </a:r>
            <a:endParaRPr lang="de-DE" sz="1200" dirty="0"/>
          </a:p>
        </p:txBody>
      </p:sp>
      <p:sp>
        <p:nvSpPr>
          <p:cNvPr id="7" name="Textfeld 6"/>
          <p:cNvSpPr txBox="1"/>
          <p:nvPr/>
        </p:nvSpPr>
        <p:spPr>
          <a:xfrm>
            <a:off x="3204753" y="956731"/>
            <a:ext cx="34747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Gefahrstoffverordnung, TRGS 553, TRGS 906, VSG 4.5 </a:t>
            </a:r>
            <a:endParaRPr lang="de-DE" sz="1100" dirty="0"/>
          </a:p>
        </p:txBody>
      </p:sp>
      <p:sp>
        <p:nvSpPr>
          <p:cNvPr id="8" name="Textfeld 7"/>
          <p:cNvSpPr txBox="1"/>
          <p:nvPr/>
        </p:nvSpPr>
        <p:spPr>
          <a:xfrm rot="16200000">
            <a:off x="957943" y="2403566"/>
            <a:ext cx="844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Einatmen</a:t>
            </a:r>
            <a:endParaRPr lang="de-DE" sz="1200" dirty="0"/>
          </a:p>
        </p:txBody>
      </p:sp>
      <p:sp>
        <p:nvSpPr>
          <p:cNvPr id="9" name="Textfeld 8"/>
          <p:cNvSpPr txBox="1"/>
          <p:nvPr/>
        </p:nvSpPr>
        <p:spPr>
          <a:xfrm>
            <a:off x="4728754" y="2119700"/>
            <a:ext cx="339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3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1802674" y="2119700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In den Räumen der Holzwerkstatt fallen Holzstäube bei der Holzbearbeitung an, die von Versicherten eingeatmet werden können. </a:t>
            </a:r>
            <a:r>
              <a:rPr lang="de-DE" sz="1200" b="1" dirty="0" smtClean="0"/>
              <a:t>Staub von Harthölzern kann Nasenkrebs auslösen. </a:t>
            </a:r>
            <a:endParaRPr lang="de-DE" sz="12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5138057" y="2006489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5094514" y="3169273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6252754" y="4357803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5094513" y="4364754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5" name="Textfeld 14"/>
          <p:cNvSpPr txBox="1"/>
          <p:nvPr/>
        </p:nvSpPr>
        <p:spPr>
          <a:xfrm>
            <a:off x="5651863" y="2007537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5958325" y="3179030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6574970" y="4417109"/>
            <a:ext cx="2704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Bei Staubfreisetzung (z.B. Wartung des Entstaubers) Atemschutz verwenden</a:t>
            </a:r>
            <a:endParaRPr lang="de-DE" sz="1200" dirty="0"/>
          </a:p>
        </p:txBody>
      </p:sp>
      <p:sp>
        <p:nvSpPr>
          <p:cNvPr id="19" name="Textfeld 18"/>
          <p:cNvSpPr txBox="1"/>
          <p:nvPr/>
        </p:nvSpPr>
        <p:spPr>
          <a:xfrm>
            <a:off x="6566261" y="3641519"/>
            <a:ext cx="2812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Vorgaben aus TRGS sowie Ergebnisse der </a:t>
            </a:r>
            <a:r>
              <a:rPr lang="de-DE" sz="1200" dirty="0" err="1" smtClean="0"/>
              <a:t>Gbu</a:t>
            </a:r>
            <a:r>
              <a:rPr lang="de-DE" sz="1200" dirty="0" smtClean="0"/>
              <a:t> werden vermittelt durch: Betriebsanweisung</a:t>
            </a:r>
          </a:p>
          <a:p>
            <a:r>
              <a:rPr lang="de-DE" sz="1200" dirty="0" err="1"/>
              <a:t>a</a:t>
            </a:r>
            <a:r>
              <a:rPr lang="de-DE" sz="1200" dirty="0" err="1" smtClean="0"/>
              <a:t>rbeitsmed</a:t>
            </a:r>
            <a:r>
              <a:rPr lang="de-DE" sz="1200" dirty="0" smtClean="0"/>
              <a:t>.-</a:t>
            </a:r>
            <a:r>
              <a:rPr lang="de-DE" sz="1200" dirty="0" err="1" smtClean="0"/>
              <a:t>tox</a:t>
            </a:r>
            <a:r>
              <a:rPr lang="de-DE" sz="1200" dirty="0" smtClean="0"/>
              <a:t>. Beratung/ Unterweisung</a:t>
            </a:r>
            <a:endParaRPr lang="de-DE" sz="1200" dirty="0"/>
          </a:p>
        </p:txBody>
      </p:sp>
      <p:sp>
        <p:nvSpPr>
          <p:cNvPr id="20" name="Textfeld 19"/>
          <p:cNvSpPr txBox="1"/>
          <p:nvPr/>
        </p:nvSpPr>
        <p:spPr>
          <a:xfrm>
            <a:off x="6574970" y="1598728"/>
            <a:ext cx="2704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Substitutionsprüfung: Kann auf Harthölzer verzichtet werden?</a:t>
            </a:r>
            <a:endParaRPr lang="de-DE" sz="1200" dirty="0"/>
          </a:p>
        </p:txBody>
      </p:sp>
      <p:sp>
        <p:nvSpPr>
          <p:cNvPr id="21" name="Textfeld 20"/>
          <p:cNvSpPr txBox="1"/>
          <p:nvPr/>
        </p:nvSpPr>
        <p:spPr>
          <a:xfrm>
            <a:off x="6574970" y="2006489"/>
            <a:ext cx="27040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Jede Holzbearbeitung, auch Arbeiten geringen zeitlichen Umfangs, wird bei arbeitender Absaugung durchgeführt.</a:t>
            </a:r>
            <a:endParaRPr lang="de-DE" sz="1200" dirty="0"/>
          </a:p>
        </p:txBody>
      </p:sp>
      <p:sp>
        <p:nvSpPr>
          <p:cNvPr id="22" name="Textfeld 21"/>
          <p:cNvSpPr txBox="1"/>
          <p:nvPr/>
        </p:nvSpPr>
        <p:spPr>
          <a:xfrm>
            <a:off x="6566261" y="3186465"/>
            <a:ext cx="2704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Die Einhaltung des AGW (2mg/m³) wird regelmäßig wiederkehrend geprüft.</a:t>
            </a:r>
            <a:endParaRPr lang="de-DE" sz="1200" dirty="0"/>
          </a:p>
        </p:txBody>
      </p:sp>
      <p:sp>
        <p:nvSpPr>
          <p:cNvPr id="23" name="Textfeld 22"/>
          <p:cNvSpPr txBox="1"/>
          <p:nvPr/>
        </p:nvSpPr>
        <p:spPr>
          <a:xfrm rot="16200000">
            <a:off x="957944" y="3508883"/>
            <a:ext cx="844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Einatmen</a:t>
            </a:r>
            <a:endParaRPr lang="de-DE" sz="1200" dirty="0"/>
          </a:p>
        </p:txBody>
      </p:sp>
      <p:sp>
        <p:nvSpPr>
          <p:cNvPr id="24" name="Textfeld 23"/>
          <p:cNvSpPr txBox="1"/>
          <p:nvPr/>
        </p:nvSpPr>
        <p:spPr>
          <a:xfrm rot="16200000">
            <a:off x="966653" y="4882103"/>
            <a:ext cx="844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Einatmen</a:t>
            </a:r>
            <a:endParaRPr lang="de-DE" sz="1200" dirty="0"/>
          </a:p>
        </p:txBody>
      </p:sp>
      <p:sp>
        <p:nvSpPr>
          <p:cNvPr id="26" name="Textfeld 25"/>
          <p:cNvSpPr txBox="1"/>
          <p:nvPr/>
        </p:nvSpPr>
        <p:spPr>
          <a:xfrm>
            <a:off x="1812111" y="3205021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Überschreiten des Arbeitsplatzgrenzwertes (AGW) in der Atemluft (E-Staub)</a:t>
            </a:r>
            <a:r>
              <a:rPr lang="de-DE" sz="1200" b="1" dirty="0" smtClean="0"/>
              <a:t> </a:t>
            </a:r>
            <a:endParaRPr lang="de-DE" sz="1200" b="1" dirty="0"/>
          </a:p>
        </p:txBody>
      </p:sp>
      <p:sp>
        <p:nvSpPr>
          <p:cNvPr id="27" name="Textfeld 26"/>
          <p:cNvSpPr txBox="1"/>
          <p:nvPr/>
        </p:nvSpPr>
        <p:spPr>
          <a:xfrm>
            <a:off x="1867987" y="4432697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Staubfreisetzung bei Wartungsarbeiten</a:t>
            </a:r>
          </a:p>
          <a:p>
            <a:r>
              <a:rPr lang="de-DE" sz="1200" dirty="0"/>
              <a:t>a</a:t>
            </a:r>
            <a:r>
              <a:rPr lang="de-DE" sz="1200" smtClean="0"/>
              <a:t>n </a:t>
            </a:r>
            <a:r>
              <a:rPr lang="de-DE" sz="1200" dirty="0" smtClean="0"/>
              <a:t>der Holzbearbeitungsanlage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918809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754617" y="-1355663"/>
            <a:ext cx="6407416" cy="976769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3204754" y="531223"/>
            <a:ext cx="3048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Baustelle</a:t>
            </a:r>
            <a:endParaRPr lang="de-DE" sz="1400" dirty="0"/>
          </a:p>
        </p:txBody>
      </p:sp>
      <p:sp>
        <p:nvSpPr>
          <p:cNvPr id="6" name="Textfeld 5"/>
          <p:cNvSpPr txBox="1"/>
          <p:nvPr/>
        </p:nvSpPr>
        <p:spPr>
          <a:xfrm>
            <a:off x="3204753" y="743977"/>
            <a:ext cx="3370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Steinbearbeitung, Entstehung von </a:t>
            </a:r>
            <a:r>
              <a:rPr lang="de-DE" sz="1200" dirty="0"/>
              <a:t>M</a:t>
            </a:r>
            <a:r>
              <a:rPr lang="de-DE" sz="1200" dirty="0" smtClean="0"/>
              <a:t>ineral-Stäuben</a:t>
            </a:r>
            <a:endParaRPr lang="de-DE" sz="1200" dirty="0"/>
          </a:p>
        </p:txBody>
      </p:sp>
      <p:sp>
        <p:nvSpPr>
          <p:cNvPr id="7" name="Textfeld 6"/>
          <p:cNvSpPr txBox="1"/>
          <p:nvPr/>
        </p:nvSpPr>
        <p:spPr>
          <a:xfrm>
            <a:off x="3204753" y="956731"/>
            <a:ext cx="347472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smtClean="0"/>
              <a:t>Gefahrstoffverordnung, TRGS 559, TRGS 906, VSG 4.5 </a:t>
            </a:r>
            <a:endParaRPr lang="de-DE" sz="1100" dirty="0"/>
          </a:p>
        </p:txBody>
      </p:sp>
      <p:sp>
        <p:nvSpPr>
          <p:cNvPr id="8" name="Textfeld 7"/>
          <p:cNvSpPr txBox="1"/>
          <p:nvPr/>
        </p:nvSpPr>
        <p:spPr>
          <a:xfrm rot="16200000">
            <a:off x="957943" y="2403566"/>
            <a:ext cx="844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Einatmen</a:t>
            </a:r>
            <a:endParaRPr lang="de-DE" sz="1200" dirty="0"/>
          </a:p>
        </p:txBody>
      </p:sp>
      <p:sp>
        <p:nvSpPr>
          <p:cNvPr id="9" name="Textfeld 8"/>
          <p:cNvSpPr txBox="1"/>
          <p:nvPr/>
        </p:nvSpPr>
        <p:spPr>
          <a:xfrm>
            <a:off x="4728754" y="2119700"/>
            <a:ext cx="339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3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1802674" y="2119700"/>
            <a:ext cx="2743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Quarzstaub/ </a:t>
            </a:r>
            <a:r>
              <a:rPr lang="de-DE" sz="1200" dirty="0" err="1" smtClean="0"/>
              <a:t>silikogener</a:t>
            </a:r>
            <a:r>
              <a:rPr lang="de-DE" sz="1200" dirty="0" smtClean="0"/>
              <a:t> Staub entsteht bei der Steinbearbeitung </a:t>
            </a:r>
            <a:r>
              <a:rPr lang="de-DE" sz="1200" smtClean="0"/>
              <a:t>und kann </a:t>
            </a:r>
            <a:r>
              <a:rPr lang="de-DE" sz="1200" dirty="0" smtClean="0"/>
              <a:t>eine krebserzeugende Wirkung beim Einatmen entfalten</a:t>
            </a:r>
            <a:endParaRPr lang="de-DE" sz="1200" b="1" dirty="0"/>
          </a:p>
        </p:txBody>
      </p:sp>
      <p:sp>
        <p:nvSpPr>
          <p:cNvPr id="11" name="Textfeld 10"/>
          <p:cNvSpPr txBox="1"/>
          <p:nvPr/>
        </p:nvSpPr>
        <p:spPr>
          <a:xfrm>
            <a:off x="5138057" y="2006489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2" name="Textfeld 11"/>
          <p:cNvSpPr txBox="1"/>
          <p:nvPr/>
        </p:nvSpPr>
        <p:spPr>
          <a:xfrm>
            <a:off x="5094514" y="3169273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6252754" y="4357803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4" name="Textfeld 13"/>
          <p:cNvSpPr txBox="1"/>
          <p:nvPr/>
        </p:nvSpPr>
        <p:spPr>
          <a:xfrm>
            <a:off x="5094513" y="4364754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5" name="Textfeld 14"/>
          <p:cNvSpPr txBox="1"/>
          <p:nvPr/>
        </p:nvSpPr>
        <p:spPr>
          <a:xfrm>
            <a:off x="5651863" y="2007537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6" name="Textfeld 15"/>
          <p:cNvSpPr txBox="1"/>
          <p:nvPr/>
        </p:nvSpPr>
        <p:spPr>
          <a:xfrm>
            <a:off x="5958325" y="3179030"/>
            <a:ext cx="191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X</a:t>
            </a:r>
            <a:endParaRPr lang="de-DE" dirty="0"/>
          </a:p>
        </p:txBody>
      </p:sp>
      <p:sp>
        <p:nvSpPr>
          <p:cNvPr id="18" name="Textfeld 17"/>
          <p:cNvSpPr txBox="1"/>
          <p:nvPr/>
        </p:nvSpPr>
        <p:spPr>
          <a:xfrm>
            <a:off x="6574970" y="4450136"/>
            <a:ext cx="27040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Atemschutz (mind. FFP2) verwenden</a:t>
            </a:r>
            <a:endParaRPr lang="de-DE" sz="1200" dirty="0"/>
          </a:p>
        </p:txBody>
      </p:sp>
      <p:sp>
        <p:nvSpPr>
          <p:cNvPr id="19" name="Textfeld 18"/>
          <p:cNvSpPr txBox="1"/>
          <p:nvPr/>
        </p:nvSpPr>
        <p:spPr>
          <a:xfrm>
            <a:off x="6566261" y="3641519"/>
            <a:ext cx="2812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Vorgaben aus TRGS sowie Ergebnisse der </a:t>
            </a:r>
            <a:r>
              <a:rPr lang="de-DE" sz="1200" dirty="0" err="1" smtClean="0"/>
              <a:t>Gbu</a:t>
            </a:r>
            <a:r>
              <a:rPr lang="de-DE" sz="1200" dirty="0" smtClean="0"/>
              <a:t> werden vermittelt durch: Betriebsanweisung</a:t>
            </a:r>
          </a:p>
          <a:p>
            <a:r>
              <a:rPr lang="de-DE" sz="1200" dirty="0" err="1"/>
              <a:t>a</a:t>
            </a:r>
            <a:r>
              <a:rPr lang="de-DE" sz="1200" dirty="0" err="1" smtClean="0"/>
              <a:t>rbeitsmed</a:t>
            </a:r>
            <a:r>
              <a:rPr lang="de-DE" sz="1200" dirty="0" smtClean="0"/>
              <a:t>.-</a:t>
            </a:r>
            <a:r>
              <a:rPr lang="de-DE" sz="1200" dirty="0" err="1" smtClean="0"/>
              <a:t>tox</a:t>
            </a:r>
            <a:r>
              <a:rPr lang="de-DE" sz="1200" dirty="0" smtClean="0"/>
              <a:t>. Beratung/ Unterweisung</a:t>
            </a:r>
            <a:endParaRPr lang="de-DE" sz="1200" dirty="0"/>
          </a:p>
        </p:txBody>
      </p:sp>
      <p:sp>
        <p:nvSpPr>
          <p:cNvPr id="20" name="Textfeld 19"/>
          <p:cNvSpPr txBox="1"/>
          <p:nvPr/>
        </p:nvSpPr>
        <p:spPr>
          <a:xfrm>
            <a:off x="6574970" y="1598728"/>
            <a:ext cx="27040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Substitutionsprüfung: Kann auf Steinschnitt verzichtet werden?</a:t>
            </a:r>
            <a:endParaRPr lang="de-DE" sz="1200" dirty="0"/>
          </a:p>
        </p:txBody>
      </p:sp>
      <p:sp>
        <p:nvSpPr>
          <p:cNvPr id="21" name="Textfeld 20"/>
          <p:cNvSpPr txBox="1"/>
          <p:nvPr/>
        </p:nvSpPr>
        <p:spPr>
          <a:xfrm>
            <a:off x="6574970" y="2006489"/>
            <a:ext cx="27040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Jede Steinbearbeitung, auch Arbeiten geringen zeitlichen Umfangs, wird durch</a:t>
            </a:r>
          </a:p>
          <a:p>
            <a:r>
              <a:rPr lang="de-DE" sz="1200" dirty="0" smtClean="0"/>
              <a:t>-Brechen/ Knacken </a:t>
            </a:r>
          </a:p>
          <a:p>
            <a:r>
              <a:rPr lang="de-DE" sz="1200" dirty="0" smtClean="0"/>
              <a:t>-Nassschnitt mit Frischwasserzufuhr,</a:t>
            </a:r>
          </a:p>
          <a:p>
            <a:r>
              <a:rPr lang="de-DE" sz="1200" dirty="0" smtClean="0"/>
              <a:t>-Trockenschnitt mit Absaugung durchgeführt.</a:t>
            </a:r>
            <a:endParaRPr lang="de-DE" sz="1200" dirty="0"/>
          </a:p>
        </p:txBody>
      </p:sp>
      <p:sp>
        <p:nvSpPr>
          <p:cNvPr id="22" name="Textfeld 21"/>
          <p:cNvSpPr txBox="1"/>
          <p:nvPr/>
        </p:nvSpPr>
        <p:spPr>
          <a:xfrm>
            <a:off x="6566260" y="3186465"/>
            <a:ext cx="29434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Der BM (0,05 mg/m³) wird eingehalten z.B. bei Nassschnitt mit Frischwasseranschluss</a:t>
            </a:r>
            <a:endParaRPr lang="de-DE" sz="1200" dirty="0"/>
          </a:p>
        </p:txBody>
      </p:sp>
      <p:sp>
        <p:nvSpPr>
          <p:cNvPr id="23" name="Textfeld 22"/>
          <p:cNvSpPr txBox="1"/>
          <p:nvPr/>
        </p:nvSpPr>
        <p:spPr>
          <a:xfrm rot="16200000">
            <a:off x="957944" y="3508883"/>
            <a:ext cx="844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Einatmen</a:t>
            </a:r>
            <a:endParaRPr lang="de-DE" sz="1200" dirty="0"/>
          </a:p>
        </p:txBody>
      </p:sp>
      <p:sp>
        <p:nvSpPr>
          <p:cNvPr id="24" name="Textfeld 23"/>
          <p:cNvSpPr txBox="1"/>
          <p:nvPr/>
        </p:nvSpPr>
        <p:spPr>
          <a:xfrm rot="16200000">
            <a:off x="966653" y="4882103"/>
            <a:ext cx="844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Einatmen</a:t>
            </a:r>
            <a:endParaRPr lang="de-DE" sz="1200" dirty="0"/>
          </a:p>
        </p:txBody>
      </p:sp>
      <p:sp>
        <p:nvSpPr>
          <p:cNvPr id="26" name="Textfeld 25"/>
          <p:cNvSpPr txBox="1"/>
          <p:nvPr/>
        </p:nvSpPr>
        <p:spPr>
          <a:xfrm>
            <a:off x="1812111" y="3205021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Überschreiten des Beurteilungsmaßstabs (BM) in der Atemluft (A-Staub, gelangt in die Alveolen)</a:t>
            </a:r>
            <a:r>
              <a:rPr lang="de-DE" sz="1200" b="1" dirty="0" smtClean="0"/>
              <a:t> </a:t>
            </a:r>
            <a:endParaRPr lang="de-DE" sz="1200" b="1" dirty="0"/>
          </a:p>
        </p:txBody>
      </p:sp>
      <p:sp>
        <p:nvSpPr>
          <p:cNvPr id="27" name="Textfeld 26"/>
          <p:cNvSpPr txBox="1"/>
          <p:nvPr/>
        </p:nvSpPr>
        <p:spPr>
          <a:xfrm>
            <a:off x="1867987" y="4432697"/>
            <a:ext cx="2743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/>
              <a:t>Staubfreisetzung bei Arbeiten</a:t>
            </a:r>
          </a:p>
          <a:p>
            <a:pPr marL="171450" indent="-171450">
              <a:buFontTx/>
              <a:buChar char="-"/>
            </a:pPr>
            <a:r>
              <a:rPr lang="de-DE" sz="1200" dirty="0"/>
              <a:t>m</a:t>
            </a:r>
            <a:r>
              <a:rPr lang="de-DE" sz="1200" dirty="0" smtClean="0"/>
              <a:t>it Brauchwasser (Umlaufverfahren), welches nicht mind. täglich gewechselt wird</a:t>
            </a:r>
          </a:p>
          <a:p>
            <a:pPr marL="171450" indent="-171450">
              <a:buFontTx/>
              <a:buChar char="-"/>
            </a:pPr>
            <a:r>
              <a:rPr lang="de-DE" sz="1200" dirty="0" smtClean="0"/>
              <a:t>Ohne Verwendung von Frischwasser</a:t>
            </a:r>
            <a:endParaRPr lang="de-DE" sz="1200" dirty="0"/>
          </a:p>
        </p:txBody>
      </p:sp>
    </p:spTree>
    <p:extLst>
      <p:ext uri="{BB962C8B-B14F-4D97-AF65-F5344CB8AC3E}">
        <p14:creationId xmlns:p14="http://schemas.microsoft.com/office/powerpoint/2010/main" val="1783772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287</Words>
  <Application>Microsoft Office PowerPoint</Application>
  <PresentationFormat>Breitbild</PresentationFormat>
  <Paragraphs>50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PowerPoint-Präsentation</vt:lpstr>
      <vt:lpstr>PowerPoint-Präsentation</vt:lpstr>
    </vt:vector>
  </TitlesOfParts>
  <Company>SVLFG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GBU Holzstaub</dc:title>
  <dc:creator/>
  <cp:lastModifiedBy>svlfg</cp:lastModifiedBy>
  <cp:revision>15</cp:revision>
  <dcterms:created xsi:type="dcterms:W3CDTF">2024-06-12T15:58:48Z</dcterms:created>
  <dcterms:modified xsi:type="dcterms:W3CDTF">2025-01-21T11:41:31Z</dcterms:modified>
</cp:coreProperties>
</file>