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7"/>
  </p:notesMasterIdLst>
  <p:handoutMasterIdLst>
    <p:handoutMasterId r:id="rId18"/>
  </p:handoutMasterIdLst>
  <p:sldIdLst>
    <p:sldId id="256" r:id="rId2"/>
    <p:sldId id="400" r:id="rId3"/>
    <p:sldId id="389" r:id="rId4"/>
    <p:sldId id="410" r:id="rId5"/>
    <p:sldId id="406" r:id="rId6"/>
    <p:sldId id="397" r:id="rId7"/>
    <p:sldId id="398" r:id="rId8"/>
    <p:sldId id="413" r:id="rId9"/>
    <p:sldId id="405" r:id="rId10"/>
    <p:sldId id="399" r:id="rId11"/>
    <p:sldId id="408" r:id="rId12"/>
    <p:sldId id="412" r:id="rId13"/>
    <p:sldId id="401" r:id="rId14"/>
    <p:sldId id="411" r:id="rId15"/>
    <p:sldId id="407" r:id="rId1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333333"/>
    <a:srgbClr val="8DB334"/>
    <a:srgbClr val="B7204D"/>
    <a:srgbClr val="4A4A4A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58395" autoAdjust="0"/>
  </p:normalViewPr>
  <p:slideViewPr>
    <p:cSldViewPr snapToGrid="0">
      <p:cViewPr varScale="1">
        <p:scale>
          <a:sx n="50" d="100"/>
          <a:sy n="50" d="100"/>
        </p:scale>
        <p:origin x="2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BF1FB891-196E-413C-82F4-BECD7F69460A}" type="datetimeFigureOut">
              <a:rPr lang="de-DE" smtClean="0"/>
              <a:t>22.02.2023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EE5A19FC-C05D-4E1D-8CA2-607F2F9A6B4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71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F0E68DBB-5206-469F-9818-CC89F71D6676}" type="datetimeFigureOut">
              <a:rPr lang="de-DE" smtClean="0"/>
              <a:t>22.02.2023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EA3C1B8F-EA73-4F62-853D-2D83BF018EA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01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02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01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946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55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98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778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09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8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86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64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70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32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32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60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77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el 15"/>
          <p:cNvSpPr>
            <a:spLocks noGrp="1"/>
          </p:cNvSpPr>
          <p:nvPr>
            <p:ph type="title" hasCustomPrompt="1"/>
          </p:nvPr>
        </p:nvSpPr>
        <p:spPr>
          <a:xfrm>
            <a:off x="2555871" y="3170842"/>
            <a:ext cx="6335035" cy="138384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&lt;Thema&gt;</a:t>
            </a:r>
            <a:br>
              <a:rPr lang="de-DE" dirty="0" smtClean="0"/>
            </a:br>
            <a:r>
              <a:rPr lang="de-DE" dirty="0" smtClean="0"/>
              <a:t>&lt;Thema weiter&gt;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2" y="4827632"/>
            <a:ext cx="6335034" cy="3327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2000">
                <a:solidFill>
                  <a:srgbClr val="333333"/>
                </a:solidFill>
              </a:defRPr>
            </a:lvl1pPr>
          </a:lstStyle>
          <a:p>
            <a:pPr lvl="0"/>
            <a:r>
              <a:rPr lang="de-DE" dirty="0" smtClean="0"/>
              <a:t>&lt;Verfasser (modifizierbar)&gt;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495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,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23566" y="406401"/>
            <a:ext cx="7366578" cy="34179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3566" y="748195"/>
            <a:ext cx="7366578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3566" y="1268894"/>
            <a:ext cx="8267341" cy="491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&lt;Fließtext&gt;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2710" y="6260191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60191"/>
            <a:ext cx="7264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&lt;Ort, Datum eingeben über MENÜ EINFÜGEN KOPF-FUSSZEILE / Ihr Text / Für alle übernehmen&gt;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5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Fließtext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23537" y="406401"/>
            <a:ext cx="7366607" cy="34179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3537" y="748195"/>
            <a:ext cx="7366607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9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3538" y="1268895"/>
            <a:ext cx="8267370" cy="323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&lt;Fließtext&gt;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1645444"/>
            <a:ext cx="8262257" cy="4543418"/>
          </a:xfrm>
          <a:prstGeom prst="rect">
            <a:avLst/>
          </a:prstGeom>
        </p:spPr>
        <p:txBody>
          <a:bodyPr/>
          <a:lstStyle>
            <a:lvl1pPr marL="324000" indent="-324000">
              <a:buClr>
                <a:srgbClr val="8DB334"/>
              </a:buClr>
              <a:buFont typeface="Wingdings" panose="05000000000000000000" pitchFamily="2" charset="2"/>
              <a:buChar char="§"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8000" indent="-324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2000" indent="-324000">
              <a:buClr>
                <a:srgbClr val="8DB334"/>
              </a:buCl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96000" indent="-324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0000" indent="-324000">
              <a:buClr>
                <a:srgbClr val="8DB334"/>
              </a:buClr>
              <a:buFont typeface="Arial" panose="020B0604020202020204" pitchFamily="34" charset="0"/>
              <a:buChar char="»"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&lt;Aufzählung Erste Ebene&gt;</a:t>
            </a:r>
          </a:p>
          <a:p>
            <a:pPr lvl="1"/>
            <a:r>
              <a:rPr lang="de-DE" dirty="0" smtClean="0"/>
              <a:t>&lt;Zweite Ebene&gt;</a:t>
            </a:r>
          </a:p>
          <a:p>
            <a:pPr lvl="2"/>
            <a:r>
              <a:rPr lang="de-DE" dirty="0" smtClean="0"/>
              <a:t>&lt;Dritte Ebene&gt;</a:t>
            </a:r>
          </a:p>
          <a:p>
            <a:pPr lvl="3"/>
            <a:r>
              <a:rPr lang="de-DE" dirty="0" smtClean="0"/>
              <a:t>&lt;Vierte Ebene&gt;</a:t>
            </a:r>
          </a:p>
          <a:p>
            <a:pPr lvl="4"/>
            <a:r>
              <a:rPr lang="de-DE" dirty="0" smtClean="0"/>
              <a:t>&lt;Fünfte Ebene&gt;</a:t>
            </a:r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2710" y="6260191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60191"/>
            <a:ext cx="7264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&lt;Ort, Datum eingeben über MENÜ EINFÜGEN KOPF-FUSSZEILE / Ihr Text / Für alle übernehmen&gt;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5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Fließtext, 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23537" y="406401"/>
            <a:ext cx="7366607" cy="34179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3537" y="748195"/>
            <a:ext cx="7366607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537" y="1645309"/>
            <a:ext cx="8267370" cy="4543553"/>
          </a:xfrm>
          <a:prstGeom prst="rect">
            <a:avLst/>
          </a:prstGeom>
        </p:spPr>
        <p:txBody>
          <a:bodyPr/>
          <a:lstStyle>
            <a:lvl1pPr marL="324000" indent="-324000">
              <a:buClr>
                <a:srgbClr val="8DB334"/>
              </a:buClr>
              <a:buFont typeface="+mj-lt"/>
              <a:buAutoNum type="arabicPeriod"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8000" indent="-324000">
              <a:buClr>
                <a:srgbClr val="8DB334"/>
              </a:buClr>
              <a:buFont typeface="+mj-lt"/>
              <a:buAutoNum type="arabicParenR"/>
              <a:defRPr sz="1800"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2000" indent="-324000">
              <a:buClr>
                <a:srgbClr val="8DB334"/>
              </a:buClr>
              <a:buFont typeface="+mj-lt"/>
              <a:buAutoNum type="alphaLcPeriod"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96000" indent="-324000">
              <a:buClr>
                <a:srgbClr val="8DB334"/>
              </a:buClr>
              <a:buFont typeface="+mj-lt"/>
              <a:buAutoNum type="alphaLcParenR"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0000" indent="-324000">
              <a:buClr>
                <a:srgbClr val="8DB334"/>
              </a:buClr>
              <a:buFont typeface="+mj-lt"/>
              <a:buAutoNum type="romanUcPeriod"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&lt;Numerierung Erste Ebene&gt;</a:t>
            </a:r>
          </a:p>
          <a:p>
            <a:pPr lvl="1"/>
            <a:r>
              <a:rPr lang="de-DE" dirty="0" smtClean="0"/>
              <a:t>&lt;Zweite Ebene&gt;</a:t>
            </a:r>
          </a:p>
          <a:p>
            <a:pPr lvl="2"/>
            <a:r>
              <a:rPr lang="de-DE" dirty="0" smtClean="0"/>
              <a:t>&lt;Dritte Ebene&gt;</a:t>
            </a:r>
          </a:p>
          <a:p>
            <a:pPr lvl="3"/>
            <a:r>
              <a:rPr lang="de-DE" dirty="0" smtClean="0"/>
              <a:t>&lt;Vierte Ebene&gt;</a:t>
            </a:r>
          </a:p>
          <a:p>
            <a:pPr lvl="4"/>
            <a:r>
              <a:rPr lang="de-DE" dirty="0" smtClean="0"/>
              <a:t>&lt;Fünfte Ebene&gt;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3537" y="1268895"/>
            <a:ext cx="8267369" cy="323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&lt;Fließtext&gt;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2710" y="6260191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60191"/>
            <a:ext cx="7264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&lt;Ort, Datum eingeben über MENÜ EINFÜGEN KOPF-FUSSZEILE / Ihr Text / Für alle übernehmen&gt;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08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Fließtext,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23538" y="406401"/>
            <a:ext cx="7366606" cy="34179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3537" y="748195"/>
            <a:ext cx="736660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3538" y="1268895"/>
            <a:ext cx="8267370" cy="323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&lt;Fließtext&gt;</a:t>
            </a:r>
            <a:endParaRPr lang="de-DE" dirty="0"/>
          </a:p>
        </p:txBody>
      </p:sp>
      <p:sp>
        <p:nvSpPr>
          <p:cNvPr id="16" name="Tabellenplatzhalter 9"/>
          <p:cNvSpPr>
            <a:spLocks noGrp="1"/>
          </p:cNvSpPr>
          <p:nvPr>
            <p:ph type="tbl" sz="quarter" idx="13" hasCustomPrompt="1"/>
          </p:nvPr>
        </p:nvSpPr>
        <p:spPr>
          <a:xfrm>
            <a:off x="701751" y="1736948"/>
            <a:ext cx="8130361" cy="445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&lt;Tabelle&gt;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2710" y="6260191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60191"/>
            <a:ext cx="7264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&lt;Ort, Datum eingeben über MENÜ EINFÜGEN KOPF-FUSSZEILE / Ihr Text / Für alle übernehmen&gt;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57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2710" y="6260191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60191"/>
            <a:ext cx="7264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&lt;Ort, Datum eingeben über MENÜ EINFÜGEN KOPF-FUSSZEILE / Ihr Text / Für alle übernehmen&gt;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55873" y="3149294"/>
            <a:ext cx="6335033" cy="304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&lt;Vielen Dank</a:t>
            </a:r>
            <a:br>
              <a:rPr lang="de-DE" dirty="0" smtClean="0"/>
            </a:br>
            <a:r>
              <a:rPr lang="de-DE" dirty="0" smtClean="0"/>
              <a:t>für Ihre</a:t>
            </a:r>
            <a:br>
              <a:rPr lang="de-DE" dirty="0" smtClean="0"/>
            </a:br>
            <a:r>
              <a:rPr lang="de-DE" dirty="0" smtClean="0"/>
              <a:t>Aufmerksamkeit&gt;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2710" y="6260191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60191"/>
            <a:ext cx="7264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&lt;Ort, Datum eingeben über MENÜ EINFÜGEN KOPF-FUSSZEILE / Ihr Text / Für alle übernehmen&gt;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76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2710" y="6260191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60191"/>
            <a:ext cx="7264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&lt;Ort, Datum eingeben über MENÜ EINFÜGEN KOPF-FUSSZEILE / Ihr Text / Für alle übernehmen&gt;</a:t>
            </a:r>
            <a:endParaRPr lang="de-DE" dirty="0"/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560069" y="6333565"/>
            <a:ext cx="8381232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7" r:id="rId2"/>
    <p:sldLayoutId id="2147483693" r:id="rId3"/>
    <p:sldLayoutId id="2147483694" r:id="rId4"/>
    <p:sldLayoutId id="2147483692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lfg.de/corona-inf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channel/UCaBKC4EmI--_FvI2-7WSsn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vlfg.de/corona-inf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lfg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5"/>
          <p:cNvSpPr txBox="1">
            <a:spLocks/>
          </p:cNvSpPr>
          <p:nvPr/>
        </p:nvSpPr>
        <p:spPr>
          <a:xfrm>
            <a:off x="4370522" y="2073216"/>
            <a:ext cx="4449426" cy="138384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3600" b="0" dirty="0" smtClean="0"/>
              <a:t>Herzlich Willkommen zur Unterweisung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 smtClean="0">
                <a:solidFill>
                  <a:schemeClr val="tx2"/>
                </a:solidFill>
              </a:rPr>
              <a:t>Schutz vor Corona, Grippe und grippale Infekte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95" y="2367683"/>
            <a:ext cx="3215282" cy="3289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7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4">
        <p:fade/>
      </p:transition>
    </mc:Choice>
    <mc:Fallback xmlns="">
      <p:transition spd="med" advTm="53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52556" y="894936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285750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08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3698" y="645750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Regelmäßig Hände waschen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73476" y="3326676"/>
            <a:ext cx="562131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2">
                    <a:lumMod val="50000"/>
                  </a:schemeClr>
                </a:solidFill>
              </a:rPr>
              <a:t>Gründlich mit </a:t>
            </a:r>
            <a:r>
              <a:rPr lang="de-DE" sz="2800" dirty="0">
                <a:solidFill>
                  <a:schemeClr val="tx2">
                    <a:lumMod val="50000"/>
                  </a:schemeClr>
                </a:solidFill>
              </a:rPr>
              <a:t>Seife </a:t>
            </a:r>
            <a:endParaRPr lang="de-DE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2">
                    <a:lumMod val="50000"/>
                  </a:schemeClr>
                </a:solidFill>
              </a:rPr>
              <a:t>     und </a:t>
            </a:r>
            <a:r>
              <a:rPr lang="de-DE" sz="2800" dirty="0">
                <a:solidFill>
                  <a:schemeClr val="tx2">
                    <a:lumMod val="50000"/>
                  </a:schemeClr>
                </a:solidFill>
              </a:rPr>
              <a:t>Wasser </a:t>
            </a:r>
            <a:r>
              <a:rPr lang="de-DE" sz="2800" dirty="0" smtClean="0">
                <a:solidFill>
                  <a:schemeClr val="tx2">
                    <a:lumMod val="50000"/>
                  </a:schemeClr>
                </a:solidFill>
              </a:rPr>
              <a:t>für </a:t>
            </a:r>
          </a:p>
          <a:p>
            <a:r>
              <a:rPr lang="de-DE" sz="2800" dirty="0" smtClean="0">
                <a:solidFill>
                  <a:schemeClr val="tx2">
                    <a:lumMod val="50000"/>
                  </a:schemeClr>
                </a:solidFill>
              </a:rPr>
              <a:t>     20 </a:t>
            </a:r>
            <a:r>
              <a:rPr lang="de-DE" sz="2800" dirty="0">
                <a:solidFill>
                  <a:schemeClr val="tx2">
                    <a:lumMod val="50000"/>
                  </a:schemeClr>
                </a:solidFill>
              </a:rPr>
              <a:t>Sekunden </a:t>
            </a:r>
            <a:r>
              <a:rPr lang="de-DE" sz="2800" dirty="0" smtClean="0">
                <a:solidFill>
                  <a:schemeClr val="tx2">
                    <a:lumMod val="50000"/>
                  </a:schemeClr>
                </a:solidFill>
              </a:rPr>
              <a:t>waschen.</a:t>
            </a:r>
          </a:p>
          <a:p>
            <a:endParaRPr lang="de-DE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2">
                    <a:lumMod val="50000"/>
                  </a:schemeClr>
                </a:solidFill>
              </a:rPr>
              <a:t>Besonders </a:t>
            </a:r>
            <a:r>
              <a:rPr lang="de-DE" sz="2800" dirty="0">
                <a:solidFill>
                  <a:schemeClr val="tx2">
                    <a:lumMod val="50000"/>
                  </a:schemeClr>
                </a:solidFill>
              </a:rPr>
              <a:t>nach </a:t>
            </a:r>
            <a:r>
              <a:rPr lang="de-DE" sz="2800" dirty="0" smtClean="0">
                <a:solidFill>
                  <a:schemeClr val="tx2">
                    <a:lumMod val="50000"/>
                  </a:schemeClr>
                </a:solidFill>
              </a:rPr>
              <a:t>dem Toilettengang </a:t>
            </a:r>
            <a:r>
              <a:rPr lang="de-DE" sz="2800" dirty="0">
                <a:solidFill>
                  <a:schemeClr val="tx2">
                    <a:lumMod val="50000"/>
                  </a:schemeClr>
                </a:solidFill>
              </a:rPr>
              <a:t>und vor </a:t>
            </a:r>
            <a:r>
              <a:rPr lang="de-DE" sz="2800" dirty="0" smtClean="0">
                <a:solidFill>
                  <a:schemeClr val="tx2">
                    <a:lumMod val="50000"/>
                  </a:schemeClr>
                </a:solidFill>
              </a:rPr>
              <a:t>jeder Nahrungsaufnahme</a:t>
            </a:r>
            <a:r>
              <a:rPr lang="de-DE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de-DE" sz="2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6" y="1318839"/>
            <a:ext cx="2455909" cy="495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886" y="1330725"/>
            <a:ext cx="151447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69" y="1330725"/>
            <a:ext cx="1786256" cy="18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0087"/>
      </p:ext>
    </p:extLst>
  </p:cSld>
  <p:clrMapOvr>
    <a:masterClrMapping/>
  </p:clrMapOvr>
  <p:transition advTm="2578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001009" y="5529940"/>
            <a:ext cx="3020773" cy="365125"/>
          </a:xfrm>
        </p:spPr>
        <p:txBody>
          <a:bodyPr/>
          <a:lstStyle/>
          <a:p>
            <a:r>
              <a:rPr lang="de-DE" dirty="0" smtClean="0"/>
              <a:t>Abrufbar unter: </a:t>
            </a:r>
            <a:r>
              <a:rPr lang="de-DE" dirty="0">
                <a:hlinkClick r:id="rId3"/>
              </a:rPr>
              <a:t>https://www.svlfg.de/corona-info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99" y="1323523"/>
            <a:ext cx="3431510" cy="49366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3699" y="632824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Aushang im Betrieb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02243" y="1786617"/>
            <a:ext cx="4178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</a:rPr>
              <a:t>Die </a:t>
            </a:r>
            <a:r>
              <a:rPr lang="de-DE" sz="3200" b="1" dirty="0" smtClean="0">
                <a:solidFill>
                  <a:schemeClr val="tx2"/>
                </a:solidFill>
              </a:rPr>
              <a:t>Betriebsanweisung </a:t>
            </a:r>
            <a:r>
              <a:rPr lang="de-DE" sz="3200" dirty="0" smtClean="0">
                <a:solidFill>
                  <a:schemeClr val="tx2"/>
                </a:solidFill>
              </a:rPr>
              <a:t>hängt aus.</a:t>
            </a:r>
          </a:p>
          <a:p>
            <a:pPr algn="ctr"/>
            <a:endParaRPr lang="de-DE" sz="3200" dirty="0">
              <a:solidFill>
                <a:schemeClr val="tx2"/>
              </a:solidFill>
            </a:endParaRPr>
          </a:p>
          <a:p>
            <a:pPr algn="ctr"/>
            <a:r>
              <a:rPr lang="de-DE" sz="3200" dirty="0" smtClean="0">
                <a:solidFill>
                  <a:schemeClr val="tx2"/>
                </a:solidFill>
              </a:rPr>
              <a:t>Sie informiert über Schutzmaßnahmen bei uns im Betrieb.</a:t>
            </a:r>
            <a:endParaRPr lang="de-D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7"/>
    </mc:Choice>
    <mc:Fallback xmlns="">
      <p:transition spd="slow" advTm="192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3699" y="632824"/>
            <a:ext cx="703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1C1C1C"/>
                </a:solidFill>
              </a:rPr>
              <a:t>Impfen schützt dich und andere!</a:t>
            </a:r>
            <a:endParaRPr lang="de-DE" sz="3200" b="1" dirty="0">
              <a:solidFill>
                <a:srgbClr val="1C1C1C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257369"/>
            <a:ext cx="6895034" cy="400282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8649" y="1475874"/>
            <a:ext cx="803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chemeClr val="tx2"/>
                </a:solidFill>
              </a:rPr>
              <a:t>Erklärfilm</a:t>
            </a:r>
            <a:r>
              <a:rPr lang="de-DE" sz="2800" b="1" dirty="0">
                <a:solidFill>
                  <a:schemeClr val="tx2"/>
                </a:solidFill>
              </a:rPr>
              <a:t>: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smtClean="0">
                <a:hlinkClick r:id="rId4"/>
              </a:rPr>
              <a:t>SVLFG – YouTube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tx2"/>
                </a:solidFill>
              </a:rPr>
              <a:t>(in 9 Sprachen)</a:t>
            </a:r>
            <a:endParaRPr lang="de-D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9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53699" y="632824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Aushang im Betrieb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93642" y="2286755"/>
            <a:ext cx="4178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333333"/>
                </a:solidFill>
              </a:rPr>
              <a:t>Das Plakat hängt im Betrieb aus und</a:t>
            </a:r>
          </a:p>
          <a:p>
            <a:pPr algn="ctr"/>
            <a:r>
              <a:rPr lang="de-DE" sz="3200" dirty="0" smtClean="0">
                <a:solidFill>
                  <a:srgbClr val="333333"/>
                </a:solidFill>
              </a:rPr>
              <a:t>informiert über einzuhaltende Schutz-Maßnahmen.</a:t>
            </a:r>
            <a:endParaRPr lang="de-DE" sz="3200" dirty="0">
              <a:solidFill>
                <a:srgbClr val="33333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10146" r="63279" b="3880"/>
          <a:stretch/>
        </p:blipFill>
        <p:spPr>
          <a:xfrm>
            <a:off x="701513" y="1411716"/>
            <a:ext cx="3614586" cy="476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389502" y="5185620"/>
            <a:ext cx="2993065" cy="365125"/>
          </a:xfrm>
        </p:spPr>
        <p:txBody>
          <a:bodyPr/>
          <a:lstStyle/>
          <a:p>
            <a:r>
              <a:rPr lang="de-DE" dirty="0" smtClean="0"/>
              <a:t>Abrufbar unter: </a:t>
            </a:r>
            <a:r>
              <a:rPr lang="de-DE" dirty="0">
                <a:hlinkClick r:id="rId4"/>
              </a:rPr>
              <a:t>https://www.svlfg.de/corona-info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8"/>
    </mc:Choice>
    <mc:Fallback xmlns="">
      <p:transition spd="slow" advTm="179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53699" y="632824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Sie haben Fragen …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3699" y="1683801"/>
            <a:ext cx="83744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333333"/>
                </a:solidFill>
              </a:rPr>
              <a:t>u</a:t>
            </a:r>
            <a:r>
              <a:rPr lang="de-DE" sz="3200" dirty="0" smtClean="0">
                <a:solidFill>
                  <a:srgbClr val="333333"/>
                </a:solidFill>
              </a:rPr>
              <a:t>nter der Telefonnummer </a:t>
            </a:r>
          </a:p>
          <a:p>
            <a:pPr algn="ctr"/>
            <a:endParaRPr lang="de-DE" sz="3200" dirty="0">
              <a:solidFill>
                <a:srgbClr val="333333"/>
              </a:solidFill>
            </a:endParaRPr>
          </a:p>
          <a:p>
            <a:pPr algn="ctr"/>
            <a:r>
              <a:rPr lang="de-DE" sz="3200" b="1" dirty="0" smtClean="0">
                <a:solidFill>
                  <a:srgbClr val="333333"/>
                </a:solidFill>
              </a:rPr>
              <a:t>0561 785 10010</a:t>
            </a:r>
          </a:p>
          <a:p>
            <a:pPr algn="ctr"/>
            <a:endParaRPr lang="de-DE" sz="3200" dirty="0">
              <a:solidFill>
                <a:srgbClr val="333333"/>
              </a:solidFill>
            </a:endParaRPr>
          </a:p>
          <a:p>
            <a:pPr algn="ctr"/>
            <a:r>
              <a:rPr lang="de-DE" sz="3200" dirty="0" smtClean="0">
                <a:solidFill>
                  <a:srgbClr val="333333"/>
                </a:solidFill>
              </a:rPr>
              <a:t>beantworten wir Ihre Fragen gern.</a:t>
            </a:r>
          </a:p>
          <a:p>
            <a:pPr algn="ctr"/>
            <a:endParaRPr lang="de-DE" sz="3200" dirty="0">
              <a:solidFill>
                <a:srgbClr val="333333"/>
              </a:solidFill>
            </a:endParaRPr>
          </a:p>
          <a:p>
            <a:pPr algn="ctr"/>
            <a:r>
              <a:rPr lang="de-DE" sz="3200" dirty="0" smtClean="0">
                <a:solidFill>
                  <a:srgbClr val="333333"/>
                </a:solidFill>
              </a:rPr>
              <a:t>Ihre </a:t>
            </a:r>
            <a:r>
              <a:rPr lang="de-DE" sz="4400" b="1" dirty="0" smtClean="0">
                <a:solidFill>
                  <a:schemeClr val="accent1"/>
                </a:solidFill>
              </a:rPr>
              <a:t>SVLFG </a:t>
            </a:r>
            <a:endParaRPr lang="de-DE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1"/>
    </mc:Choice>
    <mc:Fallback xmlns="">
      <p:transition spd="slow" advTm="2861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53699" y="632824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Quellen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8650" y="1606351"/>
            <a:ext cx="83187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2"/>
                </a:solidFill>
              </a:rPr>
              <a:t>SVLFG</a:t>
            </a:r>
            <a:r>
              <a:rPr lang="de-DE" sz="4000" dirty="0">
                <a:solidFill>
                  <a:schemeClr val="tx2"/>
                </a:solidFill>
              </a:rPr>
              <a:t> – </a:t>
            </a:r>
            <a:r>
              <a:rPr lang="de-DE" sz="3200" dirty="0">
                <a:solidFill>
                  <a:schemeClr val="tx2"/>
                </a:solidFill>
                <a:hlinkClick r:id="rId3"/>
              </a:rPr>
              <a:t>www.svlfg.de</a:t>
            </a:r>
            <a:r>
              <a:rPr lang="de-DE" sz="3200" dirty="0">
                <a:solidFill>
                  <a:schemeClr val="tx2"/>
                </a:solidFill>
              </a:rPr>
              <a:t> </a:t>
            </a:r>
            <a:r>
              <a:rPr lang="de-DE" sz="2400" dirty="0">
                <a:solidFill>
                  <a:schemeClr val="tx2"/>
                </a:solidFill>
              </a:rPr>
              <a:t>(Informationen zum Corona-Virus, Gefährdungsbeurteilung, Betriebsanweisung, </a:t>
            </a:r>
            <a:r>
              <a:rPr lang="de-DE" sz="2400" dirty="0" err="1">
                <a:solidFill>
                  <a:schemeClr val="tx2"/>
                </a:solidFill>
              </a:rPr>
              <a:t>Posterplakat</a:t>
            </a:r>
            <a:r>
              <a:rPr lang="de-DE" sz="2400" dirty="0">
                <a:solidFill>
                  <a:schemeClr val="tx2"/>
                </a:solidFill>
              </a:rPr>
              <a:t> zu Schutzmaßnahmen im Betrieb)</a:t>
            </a:r>
          </a:p>
          <a:p>
            <a:endParaRPr lang="de-DE" sz="3200" b="1" dirty="0">
              <a:solidFill>
                <a:schemeClr val="tx2"/>
              </a:solidFill>
            </a:endParaRPr>
          </a:p>
          <a:p>
            <a:r>
              <a:rPr lang="de-DE" sz="3200" b="1" dirty="0" smtClean="0">
                <a:solidFill>
                  <a:schemeClr val="tx2"/>
                </a:solidFill>
              </a:rPr>
              <a:t>DGUV</a:t>
            </a:r>
            <a:r>
              <a:rPr lang="de-DE" sz="3200" dirty="0" smtClean="0">
                <a:solidFill>
                  <a:schemeClr val="tx2"/>
                </a:solidFill>
              </a:rPr>
              <a:t> – Cornavirus Allgemeine Schutzmaßnahmen – Piktogramme 04/2020</a:t>
            </a:r>
          </a:p>
          <a:p>
            <a:endParaRPr lang="de-DE" sz="3200" dirty="0">
              <a:solidFill>
                <a:schemeClr val="tx2"/>
              </a:solidFill>
            </a:endParaRPr>
          </a:p>
          <a:p>
            <a:r>
              <a:rPr lang="de-DE" sz="3200" b="1" dirty="0">
                <a:solidFill>
                  <a:schemeClr val="tx2"/>
                </a:solidFill>
              </a:rPr>
              <a:t>Robert Koch </a:t>
            </a:r>
            <a:r>
              <a:rPr lang="de-DE" sz="3200" dirty="0">
                <a:solidFill>
                  <a:schemeClr val="tx2"/>
                </a:solidFill>
              </a:rPr>
              <a:t>Institut – </a:t>
            </a:r>
            <a:r>
              <a:rPr lang="de-DE" sz="3200" dirty="0" smtClean="0">
                <a:solidFill>
                  <a:schemeClr val="tx2"/>
                </a:solidFill>
              </a:rPr>
              <a:t>Bildquelle Folie 1, Folie 2, Folie 7, Folie 6</a:t>
            </a:r>
          </a:p>
          <a:p>
            <a:endParaRPr lang="de-D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"/>
    </mc:Choice>
    <mc:Fallback xmlns="">
      <p:transition spd="slow" advTm="7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8710" y="1550982"/>
            <a:ext cx="79154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1C1C1C"/>
                </a:solidFill>
              </a:rPr>
              <a:t>Um die Infektionen so gering wie möglich zu halten, sind besondere Schutzmaßnahmen am Arbeitsplatz sinnvoll.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1C1C1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2"/>
                </a:solidFill>
              </a:rPr>
              <a:t>Jeder von Ihnen kann mit helfen, </a:t>
            </a:r>
            <a:r>
              <a:rPr lang="de-DE" sz="2800" b="1" dirty="0">
                <a:solidFill>
                  <a:schemeClr val="tx2"/>
                </a:solidFill>
              </a:rPr>
              <a:t>dass </a:t>
            </a:r>
            <a:r>
              <a:rPr lang="de-DE" sz="2800" b="1" dirty="0" smtClean="0">
                <a:solidFill>
                  <a:schemeClr val="tx2"/>
                </a:solidFill>
              </a:rPr>
              <a:t>Sie und andere </a:t>
            </a:r>
            <a:r>
              <a:rPr lang="de-DE" sz="2800" b="1" dirty="0">
                <a:solidFill>
                  <a:schemeClr val="tx2"/>
                </a:solidFill>
              </a:rPr>
              <a:t>Menschen </a:t>
            </a:r>
            <a:r>
              <a:rPr lang="de-DE" sz="2800" b="1" dirty="0" smtClean="0">
                <a:solidFill>
                  <a:schemeClr val="tx2"/>
                </a:solidFill>
              </a:rPr>
              <a:t>sich nicht anstecken und gesund bleiben.</a:t>
            </a:r>
            <a:endParaRPr lang="de-DE" sz="2800" dirty="0" smtClean="0">
              <a:solidFill>
                <a:schemeClr val="tx2"/>
              </a:solidFill>
            </a:endParaRPr>
          </a:p>
          <a:p>
            <a:endParaRPr lang="de-DE" sz="2800" dirty="0" smtClean="0">
              <a:solidFill>
                <a:srgbClr val="1C1C1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8709" y="593437"/>
            <a:ext cx="492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Vorwort</a:t>
            </a:r>
            <a:endParaRPr lang="de-DE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99803"/>
      </p:ext>
    </p:extLst>
  </p:cSld>
  <p:clrMapOvr>
    <a:masterClrMapping/>
  </p:clrMapOvr>
  <p:transition advTm="3662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2531" name="Fußzeilenplatzhalter 3"/>
          <p:cNvSpPr txBox="1">
            <a:spLocks noGrp="1"/>
          </p:cNvSpPr>
          <p:nvPr/>
        </p:nvSpPr>
        <p:spPr bwMode="auto">
          <a:xfrm>
            <a:off x="3276600" y="63865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000" dirty="0">
              <a:ea typeface="ＭＳ Ｐゴシック" panose="020B0600070205080204" pitchFamily="34" charset="-128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25438" y="885825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285750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08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3718" y="593437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Wie erfolgt die Ansteckung?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54538" y="1277131"/>
            <a:ext cx="43955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durch 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Tröpfchen in der Luft (Niesen, 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Husten)</a:t>
            </a:r>
            <a:b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e-DE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durch verunreinigte 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Hände auf die Schleimhäute (Mund, Nase, Augen)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53" y="4090542"/>
            <a:ext cx="1781185" cy="171601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554538" y="4255896"/>
            <a:ext cx="4197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2 – 14 Tage kann es Dauern von der Ansteckung bis zum Ausbrechen der Krankheit</a:t>
            </a:r>
            <a:endParaRPr lang="de-DE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34" y="4090542"/>
            <a:ext cx="1380924" cy="15460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5" y="1642771"/>
            <a:ext cx="2952155" cy="13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2067"/>
      </p:ext>
    </p:extLst>
  </p:cSld>
  <p:clrMapOvr>
    <a:masterClrMapping/>
  </p:clrMapOvr>
  <p:transition advTm="3479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52556" y="894936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285750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08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3699" y="632824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Anzeichen einer Erkrankung</a:t>
            </a:r>
            <a:endParaRPr lang="de-DE" sz="3200" b="1" dirty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08" y="1479711"/>
            <a:ext cx="1310774" cy="131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2010629" y="1555484"/>
            <a:ext cx="1678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33333"/>
                </a:solidFill>
              </a:rPr>
              <a:t>Man kann nichts riechen.</a:t>
            </a:r>
            <a:endParaRPr lang="de-DE" sz="2000" b="1" dirty="0">
              <a:solidFill>
                <a:srgbClr val="333333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917" y="1494521"/>
            <a:ext cx="1259691" cy="1259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/>
          <p:cNvSpPr txBox="1"/>
          <p:nvPr/>
        </p:nvSpPr>
        <p:spPr>
          <a:xfrm>
            <a:off x="4909227" y="1547740"/>
            <a:ext cx="1678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33333"/>
                </a:solidFill>
              </a:rPr>
              <a:t>Man kann nichts schmecken.</a:t>
            </a:r>
            <a:endParaRPr lang="de-DE" sz="2000" b="1" dirty="0">
              <a:solidFill>
                <a:srgbClr val="333333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90" y="2996777"/>
            <a:ext cx="1293129" cy="125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feld 12"/>
          <p:cNvSpPr txBox="1"/>
          <p:nvPr/>
        </p:nvSpPr>
        <p:spPr>
          <a:xfrm>
            <a:off x="1969982" y="3385693"/>
            <a:ext cx="158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33333"/>
                </a:solidFill>
              </a:rPr>
              <a:t>Fieber</a:t>
            </a:r>
            <a:endParaRPr lang="de-DE" sz="2000" b="1" dirty="0">
              <a:solidFill>
                <a:srgbClr val="333333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445" y="2971771"/>
            <a:ext cx="1259934" cy="127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feld 14"/>
          <p:cNvSpPr txBox="1"/>
          <p:nvPr/>
        </p:nvSpPr>
        <p:spPr>
          <a:xfrm>
            <a:off x="4958557" y="3346970"/>
            <a:ext cx="158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33333"/>
                </a:solidFill>
              </a:rPr>
              <a:t>Husten</a:t>
            </a:r>
            <a:endParaRPr lang="de-DE" sz="2000" b="1" dirty="0">
              <a:solidFill>
                <a:srgbClr val="333333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596" y="2980720"/>
            <a:ext cx="1283390" cy="127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feld 16"/>
          <p:cNvSpPr txBox="1"/>
          <p:nvPr/>
        </p:nvSpPr>
        <p:spPr>
          <a:xfrm>
            <a:off x="7506721" y="3077917"/>
            <a:ext cx="158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33333"/>
                </a:solidFill>
              </a:rPr>
              <a:t>Hals-schmerzen</a:t>
            </a:r>
            <a:endParaRPr lang="de-DE" sz="2000" b="1" dirty="0">
              <a:solidFill>
                <a:srgbClr val="333333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391" y="4586167"/>
            <a:ext cx="1293129" cy="128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feld 18"/>
          <p:cNvSpPr txBox="1"/>
          <p:nvPr/>
        </p:nvSpPr>
        <p:spPr>
          <a:xfrm>
            <a:off x="1996476" y="4682792"/>
            <a:ext cx="1580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33333"/>
                </a:solidFill>
              </a:rPr>
              <a:t>Man fühlt sich schwach.</a:t>
            </a:r>
            <a:endParaRPr lang="de-DE" sz="2000" b="1" dirty="0">
              <a:solidFill>
                <a:srgbClr val="333333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8561" y="4614042"/>
            <a:ext cx="1240047" cy="12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feld 20"/>
          <p:cNvSpPr txBox="1"/>
          <p:nvPr/>
        </p:nvSpPr>
        <p:spPr>
          <a:xfrm>
            <a:off x="4964425" y="4712777"/>
            <a:ext cx="158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33333"/>
                </a:solidFill>
              </a:rPr>
              <a:t>Nase </a:t>
            </a:r>
          </a:p>
          <a:p>
            <a:r>
              <a:rPr lang="de-DE" sz="2000" b="1" dirty="0" smtClean="0">
                <a:solidFill>
                  <a:srgbClr val="333333"/>
                </a:solidFill>
              </a:rPr>
              <a:t>läuft</a:t>
            </a:r>
            <a:endParaRPr lang="de-DE" sz="2000" b="1" dirty="0">
              <a:solidFill>
                <a:srgbClr val="333333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0274" y="4595033"/>
            <a:ext cx="1275711" cy="1275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feld 22"/>
          <p:cNvSpPr txBox="1"/>
          <p:nvPr/>
        </p:nvSpPr>
        <p:spPr>
          <a:xfrm>
            <a:off x="7563763" y="4680006"/>
            <a:ext cx="1580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33333"/>
                </a:solidFill>
              </a:rPr>
              <a:t>Probleme beim Atmen</a:t>
            </a:r>
            <a:endParaRPr lang="de-DE" sz="20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34021"/>
      </p:ext>
    </p:extLst>
  </p:cSld>
  <p:clrMapOvr>
    <a:masterClrMapping/>
  </p:clrMapOvr>
  <p:transition advTm="3173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52556" y="894936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285750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08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3699" y="632824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So schützen Sie sich richtig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512643" y="1479711"/>
            <a:ext cx="5209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Nicht krank zur Arbeit gehen. Rufen Sie ihren Arbeitgeber oder Vorarbeiter an.</a:t>
            </a:r>
            <a:endParaRPr lang="de-DE" sz="3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512643" y="4402521"/>
            <a:ext cx="5209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die 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Armbeuge</a:t>
            </a:r>
            <a:r>
              <a:rPr lang="de-DE" sz="3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oder ins</a:t>
            </a:r>
            <a:endParaRPr lang="de-DE" sz="3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Taschentuch</a:t>
            </a:r>
            <a:r>
              <a:rPr lang="de-DE" sz="3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husten</a:t>
            </a:r>
            <a:r>
              <a:rPr lang="de-DE" sz="3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und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niesen</a:t>
            </a:r>
            <a:r>
              <a:rPr lang="de-DE" sz="3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nicht in die Hand.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3" y="1479711"/>
            <a:ext cx="2050504" cy="20667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3" y="4010385"/>
            <a:ext cx="2040500" cy="20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2319"/>
      </p:ext>
    </p:extLst>
  </p:cSld>
  <p:clrMapOvr>
    <a:masterClrMapping/>
  </p:clrMapOvr>
  <p:transition advTm="2668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52556" y="894936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285750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08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3699" y="632824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Darauf sollten Sie achten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15390" y="1987069"/>
            <a:ext cx="5209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2">
                    <a:lumMod val="50000"/>
                  </a:schemeClr>
                </a:solidFill>
              </a:rPr>
              <a:t>Nicht mit den Händen</a:t>
            </a:r>
          </a:p>
          <a:p>
            <a:r>
              <a:rPr lang="de-DE" sz="3200" dirty="0">
                <a:solidFill>
                  <a:schemeClr val="tx2">
                    <a:lumMod val="50000"/>
                  </a:schemeClr>
                </a:solidFill>
              </a:rPr>
              <a:t>ins Gesicht fassen.</a:t>
            </a:r>
            <a:endParaRPr lang="de-DE" sz="3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215390" y="4378036"/>
            <a:ext cx="5209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2">
                    <a:lumMod val="50000"/>
                  </a:schemeClr>
                </a:solidFill>
              </a:rPr>
              <a:t>Nicht die Hand geben.</a:t>
            </a:r>
            <a:endParaRPr lang="de-DE" sz="3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7" y="3778772"/>
            <a:ext cx="2153592" cy="21578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7" y="1417645"/>
            <a:ext cx="2167349" cy="21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1895"/>
      </p:ext>
    </p:extLst>
  </p:cSld>
  <p:clrMapOvr>
    <a:masterClrMapping/>
  </p:clrMapOvr>
  <p:transition advTm="2972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52556" y="894936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285750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08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3699" y="632824"/>
            <a:ext cx="697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Abstand halten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184017" y="1737050"/>
            <a:ext cx="5209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Halte Sie ausreichend Abstand </a:t>
            </a:r>
            <a:r>
              <a:rPr lang="de-DE" sz="32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zu anderen Personen</a:t>
            </a:r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  <a:endParaRPr lang="de-DE" sz="3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1458014"/>
            <a:ext cx="2090087" cy="21277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098" y="4825685"/>
            <a:ext cx="2952155" cy="13852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6274" y="4148824"/>
            <a:ext cx="5631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</a:rPr>
              <a:t>So schützen Sie sich wirksam gegen Tröpfchen-Infektionen, die bei vielen Atemwegs-Infektionen vorkommen.</a:t>
            </a:r>
            <a:endParaRPr lang="de-D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52142"/>
      </p:ext>
    </p:extLst>
  </p:cSld>
  <p:clrMapOvr>
    <a:masterClrMapping/>
  </p:clrMapOvr>
  <p:transition advTm="2248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52556" y="894936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285750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08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3699" y="632824"/>
            <a:ext cx="697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Masken schützen vor Ansteckung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60067" y="1522490"/>
            <a:ext cx="78020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1C1C1C"/>
                </a:solidFill>
              </a:rPr>
              <a:t>Sie haben </a:t>
            </a:r>
            <a:br>
              <a:rPr lang="de-DE" sz="3200" dirty="0" smtClean="0">
                <a:solidFill>
                  <a:srgbClr val="1C1C1C"/>
                </a:solidFill>
              </a:rPr>
            </a:br>
            <a:r>
              <a:rPr lang="de-DE" sz="3200" dirty="0" smtClean="0">
                <a:solidFill>
                  <a:srgbClr val="1C1C1C"/>
                </a:solidFill>
              </a:rPr>
              <a:t>Erkältungs-Symptome </a:t>
            </a:r>
            <a:br>
              <a:rPr lang="de-DE" sz="3200" dirty="0" smtClean="0">
                <a:solidFill>
                  <a:srgbClr val="1C1C1C"/>
                </a:solidFill>
              </a:rPr>
            </a:br>
            <a:r>
              <a:rPr lang="de-DE" sz="3200" dirty="0" smtClean="0">
                <a:solidFill>
                  <a:srgbClr val="1C1C1C"/>
                </a:solidFill>
              </a:rPr>
              <a:t>wie Husten oder Schnupfen. </a:t>
            </a:r>
            <a:br>
              <a:rPr lang="de-DE" sz="3200" dirty="0" smtClean="0">
                <a:solidFill>
                  <a:srgbClr val="1C1C1C"/>
                </a:solidFill>
              </a:rPr>
            </a:br>
            <a:r>
              <a:rPr lang="de-DE" sz="3200" dirty="0" smtClean="0">
                <a:solidFill>
                  <a:srgbClr val="1C1C1C"/>
                </a:solidFill>
              </a:rPr>
              <a:t>Dann Tragen Sie eine </a:t>
            </a:r>
            <a:br>
              <a:rPr lang="de-DE" sz="3200" dirty="0" smtClean="0">
                <a:solidFill>
                  <a:srgbClr val="1C1C1C"/>
                </a:solidFill>
              </a:rPr>
            </a:br>
            <a:r>
              <a:rPr lang="de-DE" sz="3200" dirty="0" smtClean="0">
                <a:solidFill>
                  <a:srgbClr val="1C1C1C"/>
                </a:solidFill>
              </a:rPr>
              <a:t>Atem-Schutz-Maske.</a:t>
            </a:r>
          </a:p>
          <a:p>
            <a:endParaRPr lang="de-DE" sz="3200" dirty="0">
              <a:solidFill>
                <a:srgbClr val="1C1C1C"/>
              </a:solidFill>
            </a:endParaRPr>
          </a:p>
          <a:p>
            <a:r>
              <a:rPr lang="de-DE" sz="3200" dirty="0" smtClean="0">
                <a:solidFill>
                  <a:srgbClr val="1C1C1C"/>
                </a:solidFill>
              </a:rPr>
              <a:t>So vermeiden Sie die Ansteckung einer anderen Person.</a:t>
            </a:r>
          </a:p>
          <a:p>
            <a:endParaRPr lang="de-DE" sz="3200" dirty="0" smtClean="0">
              <a:solidFill>
                <a:srgbClr val="1C1C1C"/>
              </a:solidFill>
            </a:endParaRPr>
          </a:p>
          <a:p>
            <a:endParaRPr lang="de-DE" sz="3200" dirty="0">
              <a:solidFill>
                <a:srgbClr val="1C1C1C"/>
              </a:solidFill>
            </a:endParaRPr>
          </a:p>
          <a:p>
            <a:r>
              <a:rPr lang="de-DE" sz="3200" dirty="0" smtClean="0">
                <a:solidFill>
                  <a:srgbClr val="1C1C1C"/>
                </a:solidFill>
              </a:rPr>
              <a:t> </a:t>
            </a:r>
            <a:endParaRPr lang="de-DE" sz="3200" dirty="0">
              <a:solidFill>
                <a:srgbClr val="1C1C1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22" y="1471424"/>
            <a:ext cx="2345634" cy="24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60829"/>
      </p:ext>
    </p:extLst>
  </p:cSld>
  <p:clrMapOvr>
    <a:masterClrMapping/>
  </p:clrMapOvr>
  <p:transition advTm="224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453188"/>
            <a:ext cx="2133600" cy="3048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5CD1A-5373-4C7E-8790-63B1FF71D1CC}" type="slidenum">
              <a:rPr lang="de-DE" altLang="de-DE" sz="1200" smtClean="0">
                <a:solidFill>
                  <a:srgbClr val="05630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de-DE" altLang="de-DE" sz="1200" dirty="0" smtClean="0">
              <a:solidFill>
                <a:srgbClr val="056303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52556" y="894936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2813" indent="-285750" defTabSz="7620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0800" indent="-228600" defTabSz="7620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228600" defTabSz="7620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28600" defTabSz="7620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3699" y="632824"/>
            <a:ext cx="632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Regelmäßig Lüften</a:t>
            </a:r>
            <a:endParaRPr lang="de-DE" sz="3200" b="1" dirty="0">
              <a:solidFill>
                <a:schemeClr val="tx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6913"/>
          <a:stretch/>
        </p:blipFill>
        <p:spPr>
          <a:xfrm>
            <a:off x="622289" y="1348656"/>
            <a:ext cx="4054733" cy="479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/>
          <p:cNvSpPr txBox="1"/>
          <p:nvPr/>
        </p:nvSpPr>
        <p:spPr>
          <a:xfrm>
            <a:off x="4946755" y="1313414"/>
            <a:ext cx="41554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1C1C1C"/>
                </a:solidFill>
              </a:rPr>
              <a:t>a</a:t>
            </a:r>
            <a:r>
              <a:rPr lang="de-DE" sz="2800" dirty="0" smtClean="0">
                <a:solidFill>
                  <a:srgbClr val="1C1C1C"/>
                </a:solidFill>
              </a:rPr>
              <a:t>uch in geschlossen Räumen (zum Beispiel Werkstatt) und Sozialräumen.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1C1C1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1C1C1C"/>
                </a:solidFill>
              </a:rPr>
              <a:t>Fenster auf und regelmäßig lüften.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1C1C1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1C1C1C"/>
                </a:solidFill>
              </a:rPr>
              <a:t>Pausen bei guter Witterung im Freien </a:t>
            </a:r>
            <a:r>
              <a:rPr lang="de-DE" sz="2800" dirty="0" smtClean="0">
                <a:solidFill>
                  <a:srgbClr val="1C1C1C"/>
                </a:solidFill>
              </a:rPr>
              <a:t>machen.</a:t>
            </a:r>
            <a:endParaRPr lang="de-DE" sz="28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42798"/>
      </p:ext>
    </p:extLst>
  </p:cSld>
  <p:clrMapOvr>
    <a:masterClrMapping/>
  </p:clrMapOvr>
  <p:transition advTm="3638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LFG_2017">
  <a:themeElements>
    <a:clrScheme name="Benutzerdefiniert 1">
      <a:dk1>
        <a:srgbClr val="7F7F7F"/>
      </a:dk1>
      <a:lt1>
        <a:srgbClr val="FFFFFF"/>
      </a:lt1>
      <a:dk2>
        <a:srgbClr val="3F3F3F"/>
      </a:dk2>
      <a:lt2>
        <a:srgbClr val="D8D8D8"/>
      </a:lt2>
      <a:accent1>
        <a:srgbClr val="92D050"/>
      </a:accent1>
      <a:accent2>
        <a:srgbClr val="008000"/>
      </a:accent2>
      <a:accent3>
        <a:srgbClr val="FFFFFF"/>
      </a:accent3>
      <a:accent4>
        <a:srgbClr val="7F7F7F"/>
      </a:accent4>
      <a:accent5>
        <a:srgbClr val="CCFF66"/>
      </a:accent5>
      <a:accent6>
        <a:srgbClr val="729900"/>
      </a:accent6>
      <a:hlink>
        <a:srgbClr val="006600"/>
      </a:hlink>
      <a:folHlink>
        <a:srgbClr val="92D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_svlfg_4zu3_Neues_Gruen.potx" id="{FB9CD9B0-9140-4F78-A4A2-5C3F05ADBE6A}" vid="{85B76862-B26D-434E-AAF8-B8A9BA7BC3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praesentation_svlfg_4zu3_Neues_Gruen</Template>
  <TotalTime>0</TotalTime>
  <Words>430</Words>
  <Application>Microsoft Office PowerPoint</Application>
  <PresentationFormat>Bildschirmpräsentation (4:3)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Roboto</vt:lpstr>
      <vt:lpstr>Wingdings</vt:lpstr>
      <vt:lpstr>SVLFG_2017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SVLFG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Wurche, Anna</dc:creator>
  <cp:lastModifiedBy>Adam-Wintjen, Christiane</cp:lastModifiedBy>
  <cp:revision>300</cp:revision>
  <cp:lastPrinted>2020-05-25T12:13:32Z</cp:lastPrinted>
  <dcterms:created xsi:type="dcterms:W3CDTF">2019-02-12T11:25:22Z</dcterms:created>
  <dcterms:modified xsi:type="dcterms:W3CDTF">2023-02-22T13:23:11Z</dcterms:modified>
</cp:coreProperties>
</file>